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1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82DD1C-5853-4585-BC8C-97F2665B8957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EEB040-8DD7-4B22-9A32-75B16C683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14423"/>
            <a:ext cx="8458200" cy="4714907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Выполнение части В (В 8)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857365"/>
            <a:ext cx="7643866" cy="85869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Повторение     средств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ыразительности</a:t>
            </a:r>
          </a:p>
          <a:p>
            <a:pPr algn="ctr"/>
            <a:endParaRPr lang="ru-RU" sz="2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r"/>
            <a:r>
              <a:rPr lang="ru-RU" sz="2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Подготовила презентацию</a:t>
            </a:r>
          </a:p>
          <a:p>
            <a:pPr algn="r"/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Шевцова Т.А.,</a:t>
            </a:r>
          </a:p>
          <a:p>
            <a:pPr algn="r"/>
            <a:r>
              <a:rPr lang="ru-RU" sz="24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преподаватель </a:t>
            </a:r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русского языка</a:t>
            </a:r>
          </a:p>
          <a:p>
            <a:pPr algn="r"/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МОУ </a:t>
            </a:r>
            <a:r>
              <a:rPr lang="ru-RU" sz="2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сош</a:t>
            </a:r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с.Журавлёвка</a:t>
            </a:r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Риторическое обращение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7030A0"/>
                </a:solidFill>
              </a:rPr>
              <a:t>Риторическое обращение  </a:t>
            </a:r>
            <a:r>
              <a:rPr lang="ru-RU" dirty="0" smtClean="0"/>
              <a:t>стилистическая фигура, состоящая в том, </a:t>
            </a:r>
            <a:r>
              <a:rPr lang="ru-RU" dirty="0"/>
              <a:t>ч</a:t>
            </a:r>
            <a:r>
              <a:rPr lang="ru-RU" dirty="0" smtClean="0"/>
              <a:t>то высказывание адресуется неодушевленному предмету,, отвлеченному понятию, лицу отсутствующему, тем самым усиливая выразительность речи.</a:t>
            </a:r>
          </a:p>
          <a:p>
            <a:pPr>
              <a:buNone/>
            </a:pPr>
            <a:r>
              <a:rPr lang="ru-RU" dirty="0" smtClean="0"/>
              <a:t>  Пример: </a:t>
            </a:r>
            <a:r>
              <a:rPr lang="ru-RU" i="1" dirty="0" smtClean="0"/>
              <a:t>Мечты, мечты! Где ваша сладость?(Пушкин)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Рассмотреть используемы средства выразительности вы можете: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i="1" smtClean="0"/>
          </a:p>
          <a:p>
            <a:pPr algn="ctr">
              <a:buNone/>
            </a:pPr>
            <a:r>
              <a:rPr lang="ru-RU" b="1" i="1" smtClean="0"/>
              <a:t>Н.А.СЕНИНА</a:t>
            </a: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Учебно-методический комплекс «Русский язык. Подготовка к ЕГЭ»</a:t>
            </a:r>
          </a:p>
          <a:p>
            <a:pPr algn="ctr">
              <a:buNone/>
            </a:pPr>
            <a:r>
              <a:rPr lang="ru-RU" b="1" i="1" dirty="0" smtClean="0"/>
              <a:t>Издательство «Легион» Ростов – на –Дону, 2011</a:t>
            </a:r>
          </a:p>
          <a:p>
            <a:pPr algn="ctr">
              <a:buNone/>
            </a:pPr>
            <a:r>
              <a:rPr lang="ru-RU" b="1" i="1" dirty="0" smtClean="0"/>
              <a:t> Стр.130-143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Как выполняется  В 8 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858280" cy="4911741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Перед вами рецензия, в которой рассматриваются языковые особенности текста. Некоторые термины, использованные в рецензии, пропущены. Вставьте на места пропусков цифры. </a:t>
            </a:r>
            <a:r>
              <a:rPr lang="ru-RU" sz="2800" u="sng" dirty="0" smtClean="0"/>
              <a:t>Если вы не знаете, какая цифра списка должна стоять на месте пропуска, пишите цифру 0.</a:t>
            </a:r>
          </a:p>
          <a:p>
            <a:r>
              <a:rPr lang="ru-RU" sz="2800" dirty="0" smtClean="0"/>
              <a:t>В бланк ответов №1 справа от номера </a:t>
            </a:r>
            <a:r>
              <a:rPr lang="ru-RU" sz="2800" b="1" i="1" dirty="0" smtClean="0"/>
              <a:t>задания В 8, </a:t>
            </a:r>
            <a:r>
              <a:rPr lang="ru-RU" sz="2800" dirty="0" smtClean="0"/>
              <a:t>начиная с первой клеточки вы пишите каждую цифру в отдельной клеточке в соответствии  с приведенными в бланке образцами. Цифры </a:t>
            </a:r>
            <a:r>
              <a:rPr lang="ru-RU" sz="2800" u="sng" dirty="0" smtClean="0"/>
              <a:t>при перечислении </a:t>
            </a:r>
            <a:r>
              <a:rPr lang="ru-RU" sz="2800" dirty="0" smtClean="0"/>
              <a:t>отделяйте запятыми. Каждую запятую ставьте в отдельную клеточку. При записи ответов пробелы не используются.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7030A0"/>
                </a:solidFill>
              </a:rPr>
              <a:t>АНТИТЕЗА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1557338"/>
            <a:ext cx="874871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800" b="1" u="sng" dirty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Антитеза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>
                <a:ea typeface="Times New Roman" pitchFamily="18" charset="0"/>
                <a:cs typeface="Calibri" pitchFamily="34" charset="0"/>
              </a:rPr>
              <a:t>–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стилистический прием контраста, противопоставления явлений, понятий, положений, образов, состояний.</a:t>
            </a:r>
          </a:p>
          <a:p>
            <a:endParaRPr lang="ru-RU" sz="2800" dirty="0">
              <a:ea typeface="Times New Roman" pitchFamily="18" charset="0"/>
              <a:cs typeface="Calibri" pitchFamily="34" charset="0"/>
            </a:endParaRPr>
          </a:p>
          <a:p>
            <a:pPr eaLnBrk="0" hangingPunct="0"/>
            <a:r>
              <a:rPr lang="ru-RU" sz="28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У </a:t>
            </a:r>
            <a:r>
              <a:rPr lang="ru-RU" sz="2800" b="1" i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сильного</a:t>
            </a:r>
            <a:r>
              <a:rPr lang="ru-RU" sz="2800" b="1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всегда </a:t>
            </a:r>
            <a:r>
              <a:rPr lang="ru-RU" sz="2800" b="1" i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бессильный</a:t>
            </a:r>
            <a:r>
              <a:rPr lang="ru-RU" sz="28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виноват. (И.Крылов)</a:t>
            </a:r>
            <a:endParaRPr lang="ru-RU" sz="2800" dirty="0"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7030A0"/>
                </a:solidFill>
              </a:rPr>
              <a:t>ЭПИТЕТ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79388" y="1412875"/>
            <a:ext cx="8785225" cy="471328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u="sng" dirty="0" smtClean="0">
                <a:solidFill>
                  <a:srgbClr val="7030A0"/>
                </a:solidFill>
              </a:rPr>
              <a:t>Эпитет  (</a:t>
            </a:r>
            <a:r>
              <a:rPr lang="ru-RU" sz="2400" b="1" dirty="0" smtClean="0"/>
              <a:t>греч. </a:t>
            </a:r>
            <a:r>
              <a:rPr lang="ru-RU" sz="2400" b="1" dirty="0" err="1" smtClean="0"/>
              <a:t>epiteton</a:t>
            </a:r>
            <a:r>
              <a:rPr lang="ru-RU" sz="2400" b="1" dirty="0" smtClean="0"/>
              <a:t> – приложение) –</a:t>
            </a:r>
            <a:r>
              <a:rPr lang="ru-RU" sz="2400" b="1" i="1" dirty="0" smtClean="0"/>
              <a:t> слово, определяющее предмет или явление и подчеркивающее какие-либо его свойства, качества или признаки. Свойство эпитета проявляется в слове лишь тогда, когда оно сочетается с другим словом, обозначающим предмет или явление.</a:t>
            </a: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b="1" i="1" u="sng" dirty="0" smtClean="0"/>
              <a:t>Например:</a:t>
            </a:r>
          </a:p>
          <a:p>
            <a:pPr eaLnBrk="1" hangingPunct="1">
              <a:buFontTx/>
              <a:buNone/>
            </a:pPr>
            <a:r>
              <a:rPr lang="ru-RU" sz="2400" i="1" dirty="0" smtClean="0"/>
              <a:t>                     Но люблю я , весна</a:t>
            </a:r>
            <a:r>
              <a:rPr lang="ru-RU" sz="2400" b="1" i="1" u="sng" dirty="0" smtClean="0"/>
              <a:t> золотая</a:t>
            </a:r>
            <a:r>
              <a:rPr lang="ru-RU" sz="2400" i="1" dirty="0" smtClean="0"/>
              <a:t>,</a:t>
            </a: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i="1" dirty="0" smtClean="0"/>
              <a:t>                    Твой сплошной, </a:t>
            </a:r>
            <a:r>
              <a:rPr lang="ru-RU" sz="2400" b="1" i="1" u="sng" dirty="0" smtClean="0"/>
              <a:t>чудно смешанный</a:t>
            </a:r>
            <a:r>
              <a:rPr lang="ru-RU" sz="2400" i="1" u="sng" dirty="0" smtClean="0"/>
              <a:t> </a:t>
            </a:r>
            <a:r>
              <a:rPr lang="ru-RU" sz="2400" i="1" dirty="0" smtClean="0"/>
              <a:t>шум</a:t>
            </a:r>
            <a:r>
              <a:rPr lang="ru-RU" sz="2400" i="1" u="sng" dirty="0" smtClean="0"/>
              <a:t>;</a:t>
            </a: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i="1" dirty="0" smtClean="0"/>
              <a:t>                    Ты ликуешь, на миг не смолкая,</a:t>
            </a: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i="1" dirty="0" smtClean="0"/>
              <a:t>                    Как дитя без заботы и дум.    </a:t>
            </a:r>
            <a:endParaRPr lang="ru-RU" sz="2400" dirty="0" smtClean="0"/>
          </a:p>
          <a:p>
            <a:pPr eaLnBrk="1" hangingPunct="1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7030A0"/>
                </a:solidFill>
              </a:rPr>
              <a:t>МЕТАФОРА</a:t>
            </a: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0" y="1268413"/>
            <a:ext cx="85693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2800" b="1" i="1" u="sng" dirty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Метафора</a:t>
            </a:r>
            <a:r>
              <a:rPr lang="ru-RU" sz="2800" b="1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(греч. </a:t>
            </a:r>
            <a:r>
              <a:rPr lang="ru-RU" sz="2800" b="1" i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metaphora</a:t>
            </a:r>
            <a:r>
              <a:rPr lang="ru-RU" sz="2800" b="1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– перенесение) – вид тропа, в котором отдельные слова или выражения сближаются по сходству их значений или по контрасту.  Иногда говорят, что метафора – это скрытое сравнение.</a:t>
            </a:r>
            <a:endParaRPr lang="ru-RU" sz="2800" dirty="0">
              <a:ea typeface="Times New Roman" pitchFamily="18" charset="0"/>
              <a:cs typeface="Calibri" pitchFamily="34" charset="0"/>
            </a:endParaRPr>
          </a:p>
          <a:p>
            <a:pPr eaLnBrk="0" hangingPunct="0"/>
            <a:r>
              <a:rPr lang="ru-RU" sz="2400" i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Например</a:t>
            </a:r>
            <a:r>
              <a:rPr lang="ru-RU" sz="24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метафора </a:t>
            </a:r>
            <a:r>
              <a:rPr lang="ru-RU" sz="2400" b="1" i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В саду горит  костер рябины красной</a:t>
            </a:r>
            <a:r>
              <a:rPr lang="ru-RU" sz="2400" i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4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(С.Есенин) содержит сравнение кистей рябины с пламенем костра.</a:t>
            </a:r>
            <a:endParaRPr lang="ru-RU" sz="2400" dirty="0">
              <a:ea typeface="Times New Roman" pitchFamily="18" charset="0"/>
              <a:cs typeface="Calibri" pitchFamily="34" charset="0"/>
            </a:endParaRPr>
          </a:p>
          <a:p>
            <a:pPr eaLnBrk="0" hangingPunct="0"/>
            <a:r>
              <a:rPr lang="ru-RU" sz="24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Многие метафоры стали обычными в повседневном употреблении и потому не привлекают внимания, утратили в нашем восприятии образность: </a:t>
            </a:r>
            <a:r>
              <a:rPr lang="ru-RU" sz="2400" i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банк лопнул, хождение доллара, кружится голова и др.</a:t>
            </a:r>
            <a:endParaRPr lang="ru-RU" sz="2400" dirty="0"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7030A0"/>
                </a:solidFill>
              </a:rPr>
              <a:t>ИРОНИЯ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400" b="1" u="sng" dirty="0" smtClean="0">
                <a:solidFill>
                  <a:srgbClr val="7030A0"/>
                </a:solidFill>
              </a:rPr>
              <a:t>Ирония </a:t>
            </a:r>
            <a:r>
              <a:rPr lang="ru-RU" sz="2400" b="1" dirty="0" smtClean="0"/>
              <a:t>(греч. </a:t>
            </a:r>
            <a:r>
              <a:rPr lang="en-US" sz="2400" b="1" dirty="0" err="1" smtClean="0"/>
              <a:t>eironeia</a:t>
            </a:r>
            <a:r>
              <a:rPr lang="ru-RU" sz="2400" b="1" dirty="0" smtClean="0"/>
              <a:t> – притворство, насмешка) – </a:t>
            </a:r>
            <a:r>
              <a:rPr lang="ru-RU" sz="2400" b="1" i="1" dirty="0" smtClean="0"/>
              <a:t>употребление слова или высказывания в смысле, противоположном прямому. Отличительным признаком иронии является двойной смысл, где истинным будет не прямо высказанный, а противоположный ему, подразумеваемый; чем больше противоречие между ними, тем сильней ирония.</a:t>
            </a: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u="sng" dirty="0" smtClean="0"/>
              <a:t>Например: </a:t>
            </a:r>
            <a:r>
              <a:rPr lang="ru-RU" sz="2400" b="1" i="1" dirty="0" smtClean="0"/>
              <a:t>они обменялись </a:t>
            </a:r>
            <a:r>
              <a:rPr lang="ru-RU" sz="2400" b="1" i="1" u="sng" dirty="0" smtClean="0"/>
              <a:t>любезностями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вместо </a:t>
            </a:r>
            <a:r>
              <a:rPr lang="ru-RU" sz="2400" i="1" u="sng" dirty="0" smtClean="0"/>
              <a:t>они обругали друг друга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Сравнения  и сравнительные обороты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112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одно из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средств выразительности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языка,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помогающее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автору выражать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точку зрения,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целые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художественные картины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давать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  описание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предметов. В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сравнении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одно явление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показывается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и оценивается 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путем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сопоставления его с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другим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явлением.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Сравнения обычно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присоединяются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союзом как, словно,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будто, точно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и т.д. Оно служит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образного описания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самых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различных признаков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качеств, действий(сравнение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цвета – 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ночь черны его глаза;)</a:t>
            </a:r>
          </a:p>
          <a:p>
            <a:pPr>
              <a:lnSpc>
                <a:spcPct val="120000"/>
              </a:lnSpc>
            </a:pPr>
            <a:endParaRPr lang="ru-RU" sz="1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диалектизмы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7030A0"/>
                </a:solidFill>
              </a:rPr>
              <a:t>Диалектизм </a:t>
            </a:r>
            <a:r>
              <a:rPr lang="ru-RU" dirty="0" smtClean="0"/>
              <a:t>– слово или оборот речи из какого – </a:t>
            </a:r>
            <a:r>
              <a:rPr lang="ru-RU" dirty="0" err="1" smtClean="0"/>
              <a:t>нибудь</a:t>
            </a:r>
            <a:r>
              <a:rPr lang="ru-RU" dirty="0" smtClean="0"/>
              <a:t>  диалекта, употребленные в литературном языке.(местная разновидность языка)</a:t>
            </a:r>
          </a:p>
          <a:p>
            <a:pPr>
              <a:buNone/>
            </a:pPr>
            <a:r>
              <a:rPr lang="ru-RU" u="sng" dirty="0" smtClean="0"/>
              <a:t>Пример:</a:t>
            </a:r>
            <a:r>
              <a:rPr lang="ru-RU" dirty="0" smtClean="0"/>
              <a:t> По двору гордо расхаживал кочет, гордо выпятив грудь и  показывая свои отточенные шпоры.(кочет - украинский  диалект)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профессионализмы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7030A0"/>
                </a:solidFill>
              </a:rPr>
              <a:t>Профессиональная лексика </a:t>
            </a:r>
            <a:r>
              <a:rPr lang="ru-RU" dirty="0" smtClean="0"/>
              <a:t>– терминология, относящаяся к той ил иной профессиональной деятельности.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Пример: у врачей -  зажим, скальпель, шприцы, капельница, </a:t>
            </a:r>
            <a:r>
              <a:rPr lang="ru-RU" dirty="0"/>
              <a:t>о</a:t>
            </a:r>
            <a:r>
              <a:rPr lang="ru-RU" dirty="0" smtClean="0"/>
              <a:t>перационная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606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Как выполняется  В 8 ?</vt:lpstr>
      <vt:lpstr>АНТИТЕЗА</vt:lpstr>
      <vt:lpstr>ЭПИТЕТ</vt:lpstr>
      <vt:lpstr>МЕТАФОРА</vt:lpstr>
      <vt:lpstr>ИРОНИЯ</vt:lpstr>
      <vt:lpstr>Сравнения  и сравнительные обороты</vt:lpstr>
      <vt:lpstr>диалектизмы</vt:lpstr>
      <vt:lpstr>профессионализмы</vt:lpstr>
      <vt:lpstr>Риторическое обращение </vt:lpstr>
      <vt:lpstr>Рассмотреть используемы средства выразительности вы можете: 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средств выразительности</dc:title>
  <dc:creator>1</dc:creator>
  <cp:lastModifiedBy>1</cp:lastModifiedBy>
  <cp:revision>9</cp:revision>
  <dcterms:created xsi:type="dcterms:W3CDTF">2012-02-23T11:16:50Z</dcterms:created>
  <dcterms:modified xsi:type="dcterms:W3CDTF">2012-02-24T16:38:40Z</dcterms:modified>
</cp:coreProperties>
</file>